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293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6">
          <p15:clr>
            <a:srgbClr val="A4A3A4"/>
          </p15:clr>
        </p15:guide>
        <p15:guide id="2" orient="horz" pos="40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giZ/qSF2NoGkdQ+ZWI9kEA4yo9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B748CF-211A-4A2D-BA11-A2920DD8FA49}">
  <a:tblStyle styleId="{86B748CF-211A-4A2D-BA11-A2920DD8FA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58"/>
      </p:cViewPr>
      <p:guideLst>
        <p:guide orient="horz" pos="456"/>
        <p:guide orient="horz" pos="400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1493838" y="0"/>
            <a:ext cx="6735763" cy="505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3884613" y="8826952"/>
            <a:ext cx="2971800" cy="46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2356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9dfc83aa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620713"/>
            <a:ext cx="5232400" cy="39258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g39dfc83aa16_0_0:notes"/>
          <p:cNvSpPr txBox="1">
            <a:spLocks noGrp="1"/>
          </p:cNvSpPr>
          <p:nvPr>
            <p:ph type="sldNum" idx="12"/>
          </p:nvPr>
        </p:nvSpPr>
        <p:spPr>
          <a:xfrm>
            <a:off x="3884613" y="8826952"/>
            <a:ext cx="29718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75" tIns="46125" rIns="92275" bIns="461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8" name="Google Shape;18;g39dfc83aa16_0_0:notes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100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0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9dfc83aa16_0_18:notes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100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39dfc83aa1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93838" y="0"/>
            <a:ext cx="6735763" cy="505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9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:notes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208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93838" y="0"/>
            <a:ext cx="6735763" cy="505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28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:notes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208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93838" y="0"/>
            <a:ext cx="6735763" cy="505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60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9f1fbf9929_0_17:notes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100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9f1fbf992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93838" y="0"/>
            <a:ext cx="6735763" cy="505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603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:notes"/>
          <p:cNvSpPr txBox="1">
            <a:spLocks noGrp="1"/>
          </p:cNvSpPr>
          <p:nvPr>
            <p:ph type="body" idx="1"/>
          </p:nvPr>
        </p:nvSpPr>
        <p:spPr>
          <a:xfrm>
            <a:off x="0" y="5195807"/>
            <a:ext cx="5486400" cy="3659208"/>
          </a:xfrm>
          <a:prstGeom prst="rect">
            <a:avLst/>
          </a:prstGeom>
        </p:spPr>
        <p:txBody>
          <a:bodyPr spcFirstLastPara="1" wrap="square" lIns="92275" tIns="46125" rIns="92275" bIns="461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93838" y="0"/>
            <a:ext cx="6735763" cy="5053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14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429867" y="243786"/>
            <a:ext cx="6646793" cy="41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456371" y="92654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" name="Google Shape;14;p16"/>
          <p:cNvCxnSpPr/>
          <p:nvPr/>
        </p:nvCxnSpPr>
        <p:spPr>
          <a:xfrm>
            <a:off x="508958" y="754135"/>
            <a:ext cx="8023430" cy="0"/>
          </a:xfrm>
          <a:prstGeom prst="straightConnector1">
            <a:avLst/>
          </a:prstGeom>
          <a:noFill/>
          <a:ln w="25400" cap="sq" cmpd="sng">
            <a:solidFill>
              <a:srgbClr val="F89707"/>
            </a:solidFill>
            <a:prstDash val="dash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429867" y="272361"/>
            <a:ext cx="6646793" cy="41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456371" y="897973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/>
          <p:nvPr/>
        </p:nvSpPr>
        <p:spPr>
          <a:xfrm>
            <a:off x="8736127" y="6550414"/>
            <a:ext cx="54333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39dfc83aa1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088" y="188345"/>
            <a:ext cx="7755820" cy="519225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g39dfc83aa16_0_0"/>
          <p:cNvSpPr/>
          <p:nvPr/>
        </p:nvSpPr>
        <p:spPr>
          <a:xfrm>
            <a:off x="8322365" y="6215270"/>
            <a:ext cx="821700" cy="64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g39dfc83aa16_0_0"/>
          <p:cNvCxnSpPr/>
          <p:nvPr/>
        </p:nvCxnSpPr>
        <p:spPr>
          <a:xfrm>
            <a:off x="0" y="5550922"/>
            <a:ext cx="9144000" cy="0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g39dfc83aa16_0_0"/>
          <p:cNvSpPr/>
          <p:nvPr/>
        </p:nvSpPr>
        <p:spPr>
          <a:xfrm>
            <a:off x="-2" y="5358326"/>
            <a:ext cx="9144000" cy="754500"/>
          </a:xfrm>
          <a:prstGeom prst="rect">
            <a:avLst/>
          </a:prstGeom>
          <a:solidFill>
            <a:srgbClr val="00326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158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Lower Keys Medical Center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5887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November 2025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g39dfc83aa1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7763" y="5556667"/>
            <a:ext cx="1758697" cy="1141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9dfc83aa16_0_18"/>
          <p:cNvSpPr txBox="1">
            <a:spLocks noGrp="1"/>
          </p:cNvSpPr>
          <p:nvPr>
            <p:ph type="title"/>
          </p:nvPr>
        </p:nvSpPr>
        <p:spPr>
          <a:xfrm>
            <a:off x="429867" y="243786"/>
            <a:ext cx="70029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/>
              <a:t>Equipment and Facility Investments</a:t>
            </a:r>
            <a:endParaRPr/>
          </a:p>
        </p:txBody>
      </p:sp>
      <p:sp>
        <p:nvSpPr>
          <p:cNvPr id="30" name="Google Shape;30;g39dfc83aa16_0_18"/>
          <p:cNvSpPr txBox="1">
            <a:spLocks noGrp="1"/>
          </p:cNvSpPr>
          <p:nvPr>
            <p:ph type="body" idx="1"/>
          </p:nvPr>
        </p:nvSpPr>
        <p:spPr>
          <a:xfrm>
            <a:off x="429875" y="1186475"/>
            <a:ext cx="4385700" cy="53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457200" lvl="0" indent="-35269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0000"/>
              <a:buChar char="●"/>
            </a:pPr>
            <a:r>
              <a:rPr lang="en-US" sz="3553" dirty="0"/>
              <a:t>CT Upgrade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New equipment, room refresh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Training November 10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Faster scan times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 err="1"/>
              <a:t>Iimproved</a:t>
            </a:r>
            <a:r>
              <a:rPr lang="en-US" sz="3553" dirty="0"/>
              <a:t> quality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Enhanced cardiovascular testing</a:t>
            </a:r>
            <a:endParaRPr sz="3553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3553" dirty="0"/>
          </a:p>
          <a:p>
            <a:pPr marL="457200" lvl="0" indent="-35269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0000"/>
              <a:buChar char="●"/>
            </a:pPr>
            <a:r>
              <a:rPr lang="en-US" sz="3553" dirty="0"/>
              <a:t>Renovated surgical lobby</a:t>
            </a:r>
            <a:endParaRPr sz="3553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3553" dirty="0"/>
          </a:p>
          <a:p>
            <a:pPr marL="457200" lvl="0" indent="-35269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0000"/>
              <a:buChar char="●"/>
            </a:pPr>
            <a:r>
              <a:rPr lang="en-US" sz="3553" dirty="0"/>
              <a:t>Room Renovations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First wave complete by mid-November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Phase 1 renovations complete by EOY</a:t>
            </a:r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Phase 2 to continue in 2026</a:t>
            </a:r>
            <a:endParaRPr sz="3553" dirty="0"/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3553" dirty="0"/>
          </a:p>
          <a:p>
            <a:pPr marL="457200" lvl="0" indent="-35269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ct val="100000"/>
              <a:buChar char="●"/>
            </a:pPr>
            <a:r>
              <a:rPr lang="en-US" sz="3553" dirty="0"/>
              <a:t>Facility Upgrades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Stairwell maintenance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Air handler units</a:t>
            </a:r>
            <a:endParaRPr sz="3553" dirty="0"/>
          </a:p>
          <a:p>
            <a:pPr marL="914400" lvl="1" indent="-3526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553" dirty="0"/>
              <a:t>Landscaping/exterior painting</a:t>
            </a:r>
            <a:endParaRPr sz="3553" dirty="0"/>
          </a:p>
          <a:p>
            <a:pPr marL="9144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3553" dirty="0"/>
          </a:p>
          <a:p>
            <a:pPr marL="45720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ct val="89473"/>
              <a:buNone/>
            </a:pPr>
            <a:endParaRPr sz="1900" b="1" dirty="0"/>
          </a:p>
          <a:p>
            <a:pPr marL="914400" lvl="3" indent="-1428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 dirty="0"/>
          </a:p>
          <a:p>
            <a:pPr marL="685800" lvl="3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 dirty="0"/>
          </a:p>
        </p:txBody>
      </p:sp>
      <p:pic>
        <p:nvPicPr>
          <p:cNvPr id="31" name="Google Shape;31;g39dfc83aa16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3725" y="5395677"/>
            <a:ext cx="1544848" cy="114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39dfc83aa16_0_18" title="IMG_122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2350" y="1988830"/>
            <a:ext cx="3840425" cy="288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29867" y="243786"/>
            <a:ext cx="6646793" cy="41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/>
              <a:t>Quality 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0" y="1002275"/>
            <a:ext cx="5868300" cy="5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700"/>
              <a:buNone/>
            </a:pPr>
            <a:endParaRPr sz="1700" b="1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CMS 4-Star Rating</a:t>
            </a:r>
            <a:endParaRPr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Above average</a:t>
            </a:r>
            <a:endParaRPr sz="22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Quality, Safety, Patient Experience</a:t>
            </a:r>
            <a:endParaRPr sz="220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AHA Get With The Guidelines Stroke Gold Plus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/>
              <a:t>Accreditations/Certifications</a:t>
            </a:r>
            <a:endParaRPr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Joint Commission Primary Stroke Center</a:t>
            </a:r>
            <a:endParaRPr sz="22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ACC Chest Pain Center Accreditation</a:t>
            </a:r>
            <a:endParaRPr sz="22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Joint Commission Hospital Accreditation </a:t>
            </a:r>
            <a:endParaRPr sz="220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Full accreditation with no conditional  findings</a:t>
            </a:r>
            <a:endParaRPr sz="22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>
                <a:solidFill>
                  <a:schemeClr val="dk1"/>
                </a:solidFill>
              </a:rPr>
              <a:t>More than 3 years without a Serious Safety Event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000" b="1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9" name="Google Shape;39;p6"/>
          <p:cNvSpPr/>
          <p:nvPr/>
        </p:nvSpPr>
        <p:spPr>
          <a:xfrm>
            <a:off x="7562702" y="1498429"/>
            <a:ext cx="554603" cy="4343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2610" y="5333614"/>
            <a:ext cx="1544847" cy="10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6" descr="https://lh7-rt.googleusercontent.com/slidesz/AGV_vUfNnH3uuCeGDtQOyMGo48a68U75ogK8pqS3VCggoqFC61g4Po4UbII9-1Ye_tJ4uOe89wXcOpCjxrXnv4cxmYrOLYdi4pGUBWHmJkZHlNyqH3RbQVkVDpqdYqWS2OsqrReLCGRZiw=s2048?key=Td1qV6GSY5HgbIVYYKvEi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808926" y="1729425"/>
            <a:ext cx="3188100" cy="31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29867" y="243786"/>
            <a:ext cx="6646793" cy="41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/>
              <a:t>2025 Provider Recruitment</a:t>
            </a: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28646" y="926674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en-US"/>
              <a:t>Keys Medical Group Recruitment </a:t>
            </a:r>
            <a:endParaRPr/>
          </a:p>
          <a:p>
            <a:pPr marL="91440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en-US" sz="2200"/>
              <a:t>Grace Maliberan, APRN, Gastroenterology</a:t>
            </a:r>
            <a:endParaRPr sz="2200"/>
          </a:p>
          <a:p>
            <a:pPr marL="91440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en-US" sz="2200"/>
              <a:t>Aldo Beretta, M.D., Orthopedics </a:t>
            </a:r>
            <a:endParaRPr sz="2200"/>
          </a:p>
          <a:p>
            <a:pPr marL="914400" lvl="3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en-US" sz="2200"/>
              <a:t>Edgardo Montemayor, M.D., Family Medicine</a:t>
            </a:r>
            <a:endParaRPr sz="2200"/>
          </a:p>
          <a:p>
            <a:pPr marL="914400" lvl="3" indent="-282575" algn="l" rtl="0">
              <a:spcBef>
                <a:spcPts val="375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Leandro Perez, M.D., Interventional Cardiology</a:t>
            </a:r>
            <a:endParaRPr sz="2200"/>
          </a:p>
          <a:p>
            <a:pPr marL="914400" lvl="3" indent="-282575" algn="l" rtl="0">
              <a:spcBef>
                <a:spcPts val="375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Julian Javier, M.D., Interventional Cardiology</a:t>
            </a:r>
            <a:endParaRPr sz="2200"/>
          </a:p>
          <a:p>
            <a:pPr marL="914400" lvl="3" indent="-1270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</a:pPr>
            <a:endParaRPr sz="1600"/>
          </a:p>
          <a:p>
            <a:pPr marL="2286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489175"/>
            <a:ext cx="2006149" cy="17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8550" y="3307822"/>
            <a:ext cx="1461419" cy="19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8100" y="3307825"/>
            <a:ext cx="1310085" cy="197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9988" y="3347101"/>
            <a:ext cx="1727565" cy="1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9375" y="3458040"/>
            <a:ext cx="1727550" cy="185096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/>
        </p:nvSpPr>
        <p:spPr>
          <a:xfrm>
            <a:off x="457200" y="5277875"/>
            <a:ext cx="1727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Grace Maliberan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2184588" y="5277875"/>
            <a:ext cx="1727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Dr. Aldo Beretta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3860263" y="5277875"/>
            <a:ext cx="1727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Dr. Edgardo Montemayor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5414363" y="5277875"/>
            <a:ext cx="1727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Dr. Leandro Perez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7263338" y="5277875"/>
            <a:ext cx="17274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Dr. Julian Javier</a:t>
            </a:r>
            <a:endParaRPr sz="17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9f1fbf9929_0_17"/>
          <p:cNvSpPr txBox="1">
            <a:spLocks noGrp="1"/>
          </p:cNvSpPr>
          <p:nvPr>
            <p:ph type="title"/>
          </p:nvPr>
        </p:nvSpPr>
        <p:spPr>
          <a:xfrm>
            <a:off x="429867" y="243786"/>
            <a:ext cx="66468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/>
              <a:t>Transfer Data, July-October</a:t>
            </a:r>
            <a:endParaRPr/>
          </a:p>
        </p:txBody>
      </p:sp>
      <p:pic>
        <p:nvPicPr>
          <p:cNvPr id="63" name="Google Shape;63;g39f1fbf9929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2930" y="5293677"/>
            <a:ext cx="1544848" cy="100277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39f1fbf9929_0_17"/>
          <p:cNvSpPr/>
          <p:nvPr/>
        </p:nvSpPr>
        <p:spPr>
          <a:xfrm>
            <a:off x="831515" y="4651176"/>
            <a:ext cx="80505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" name="Google Shape;65;g39f1fbf9929_0_17"/>
          <p:cNvGraphicFramePr/>
          <p:nvPr/>
        </p:nvGraphicFramePr>
        <p:xfrm>
          <a:off x="4888400" y="1604363"/>
          <a:ext cx="3798400" cy="3323825"/>
        </p:xfrm>
        <a:graphic>
          <a:graphicData uri="http://schemas.openxmlformats.org/drawingml/2006/table">
            <a:tbl>
              <a:tblPr>
                <a:noFill/>
                <a:tableStyleId>{86B748CF-211A-4A2D-BA11-A2920DD8FA49}</a:tableStyleId>
              </a:tblPr>
              <a:tblGrid>
                <a:gridCol w="18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Transfers</a:t>
                      </a:r>
                      <a:endParaRPr sz="17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4.6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 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4.7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6" name="Google Shape;66;g39f1fbf9929_0_17"/>
          <p:cNvSpPr txBox="1"/>
          <p:nvPr/>
        </p:nvSpPr>
        <p:spPr>
          <a:xfrm>
            <a:off x="193725" y="1569175"/>
            <a:ext cx="43473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Continue to Keep Care in the Keys with fewer than 5% of patients requiring transfer</a:t>
            </a:r>
            <a:endParaRPr sz="2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alibri"/>
              <a:buChar char="●"/>
            </a:pPr>
            <a:r>
              <a:rPr lang="en-US" sz="2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Primary reasons – trauma, neurology services, cardiac care, behavioral health,, pediatrics</a:t>
            </a:r>
            <a:endParaRPr sz="2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29867" y="243786"/>
            <a:ext cx="6646793" cy="41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alibri"/>
              <a:buNone/>
            </a:pPr>
            <a:r>
              <a:rPr lang="en-US"/>
              <a:t>Community Involvement	</a:t>
            </a:r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0" y="902288"/>
            <a:ext cx="5109300" cy="5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endParaRPr sz="1490"/>
          </a:p>
          <a:p>
            <a:pPr marL="457200" lvl="0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●"/>
            </a:pPr>
            <a:r>
              <a:rPr lang="en-US" sz="1858"/>
              <a:t>$100,000 donation to the College of the Florida Keys</a:t>
            </a:r>
            <a:endParaRPr sz="1858"/>
          </a:p>
          <a:p>
            <a:pPr marL="914400" lvl="0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858"/>
          </a:p>
          <a:p>
            <a:pPr marL="457200" lvl="0" indent="-346625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59"/>
              <a:buChar char="●"/>
            </a:pPr>
            <a:r>
              <a:rPr lang="en-US" sz="1858"/>
              <a:t>Lower Keys Medical Center scholarship for high school seniors</a:t>
            </a:r>
            <a:endParaRPr sz="1858"/>
          </a:p>
          <a:p>
            <a:pPr marL="914400" lvl="0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SzPts val="770"/>
              <a:buNone/>
            </a:pPr>
            <a:endParaRPr sz="1858"/>
          </a:p>
          <a:p>
            <a:pPr marL="457200" lvl="0" indent="-346625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SzPts val="1859"/>
              <a:buChar char="●"/>
            </a:pPr>
            <a:r>
              <a:rPr lang="en-US" sz="1858"/>
              <a:t>Sponsorships and donations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Doctors’ Day donations to MARC House, Habitat for Humanity, Samuels House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Community Foundation Unsung Heroes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Wesley House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Key West Woman’s Club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WomanKind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Take Stock in Children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Community Health of South Florida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Guidance Care Center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Cancer Foundation of the Florida Keys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Keys Healthy Start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Local Youth sports</a:t>
            </a:r>
            <a:endParaRPr sz="1858"/>
          </a:p>
          <a:p>
            <a:pPr marL="914400" lvl="0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None/>
            </a:pPr>
            <a:endParaRPr sz="1858"/>
          </a:p>
          <a:p>
            <a:pPr marL="457200" lvl="0" indent="-346625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SzPts val="1859"/>
              <a:buChar char="●"/>
            </a:pPr>
            <a:r>
              <a:rPr lang="en-US" sz="1858"/>
              <a:t>Employee and Community Events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United Way Feed the Keys food drive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CHI/Florida Health World Diabetes Day event</a:t>
            </a:r>
            <a:endParaRPr sz="1858"/>
          </a:p>
          <a:p>
            <a:pPr marL="914400" lvl="1" indent="-34662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9"/>
              <a:buChar char="○"/>
            </a:pPr>
            <a:r>
              <a:rPr lang="en-US" sz="1858"/>
              <a:t>Annual Holiday Parade</a:t>
            </a:r>
            <a:endParaRPr sz="1858"/>
          </a:p>
          <a:p>
            <a:pPr marL="457200" lvl="0" indent="0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SzPts val="770"/>
              <a:buNone/>
            </a:pPr>
            <a:endParaRPr sz="1658"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436" y="5548489"/>
            <a:ext cx="1544848" cy="100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 rotWithShape="1">
          <a:blip r:embed="rId4">
            <a:alphaModFix/>
          </a:blip>
          <a:srcRect t="19380"/>
          <a:stretch/>
        </p:blipFill>
        <p:spPr>
          <a:xfrm>
            <a:off x="4967900" y="1882787"/>
            <a:ext cx="3998823" cy="322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S Jan 2019 2">
      <a:dk1>
        <a:srgbClr val="000000"/>
      </a:dk1>
      <a:lt1>
        <a:srgbClr val="FFFFFF"/>
      </a:lt1>
      <a:dk2>
        <a:srgbClr val="000000"/>
      </a:dk2>
      <a:lt2>
        <a:srgbClr val="E7E6E5"/>
      </a:lt2>
      <a:accent1>
        <a:srgbClr val="327371"/>
      </a:accent1>
      <a:accent2>
        <a:srgbClr val="004E64"/>
      </a:accent2>
      <a:accent3>
        <a:srgbClr val="126ABD"/>
      </a:accent3>
      <a:accent4>
        <a:srgbClr val="01A3D1"/>
      </a:accent4>
      <a:accent5>
        <a:srgbClr val="E9C537"/>
      </a:accent5>
      <a:accent6>
        <a:srgbClr val="3E40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(4:3)</PresentationFormat>
  <Paragraphs>92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Equipment and Facility Investments</vt:lpstr>
      <vt:lpstr>Quality </vt:lpstr>
      <vt:lpstr>2025 Provider Recruitment</vt:lpstr>
      <vt:lpstr>Transfer Data, July-October</vt:lpstr>
      <vt:lpstr>Community Involvement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Hawkins</dc:creator>
  <cp:lastModifiedBy>Jillian Cranney</cp:lastModifiedBy>
  <cp:revision>1</cp:revision>
  <dcterms:created xsi:type="dcterms:W3CDTF">2018-12-19T19:18:31Z</dcterms:created>
  <dcterms:modified xsi:type="dcterms:W3CDTF">2025-11-01T20:12:56Z</dcterms:modified>
</cp:coreProperties>
</file>